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 id="875" r:id="rId1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724" autoAdjust="0"/>
    <p:restoredTop sz="94606" autoAdjust="0"/>
  </p:normalViewPr>
  <p:slideViewPr>
    <p:cSldViewPr>
      <p:cViewPr varScale="1">
        <p:scale>
          <a:sx n="111" d="100"/>
          <a:sy n="111" d="100"/>
        </p:scale>
        <p:origin x="126"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2636912"/>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第五部分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热点原创篇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nvPr>
        </p:nvGraphicFramePr>
        <p:xfrm>
          <a:off x="478582" y="826563"/>
          <a:ext cx="11305256" cy="3883152"/>
        </p:xfrm>
        <a:graphic>
          <a:graphicData uri="http://schemas.openxmlformats.org/drawingml/2006/table">
            <a:tbl>
              <a:tblPr firstRow="1" firstCol="1" bandRow="1"/>
              <a:tblGrid>
                <a:gridCol w="1872208">
                  <a:extLst>
                    <a:ext uri="{9D8B030D-6E8A-4147-A177-3AD203B41FA5}">
                      <a16:colId xmlns:a16="http://schemas.microsoft.com/office/drawing/2014/main" val="2440333351"/>
                    </a:ext>
                  </a:extLst>
                </a:gridCol>
                <a:gridCol w="9433048">
                  <a:extLst>
                    <a:ext uri="{9D8B030D-6E8A-4147-A177-3AD203B41FA5}">
                      <a16:colId xmlns:a16="http://schemas.microsoft.com/office/drawing/2014/main" val="2365567210"/>
                    </a:ext>
                  </a:extLst>
                </a:gridCol>
              </a:tblGrid>
              <a:tr h="266233">
                <a:tc gridSpan="2">
                  <a:txBody>
                    <a:bodyPr/>
                    <a:lstStyle/>
                    <a:p>
                      <a:pPr algn="ctr" hangingPunct="0">
                        <a:lnSpc>
                          <a:spcPct val="140000"/>
                        </a:lnSpc>
                        <a:spcAft>
                          <a:spcPts val="0"/>
                        </a:spcAft>
                      </a:pP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Brooklyn</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Nets</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Connect</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with</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Fans</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2390402738"/>
                  </a:ext>
                </a:extLst>
              </a:tr>
              <a:tr h="2129865">
                <a:tc>
                  <a:txBody>
                    <a:bodyPr/>
                    <a:lstStyle/>
                    <a:p>
                      <a:pPr algn="just" hangingPunct="0">
                        <a:lnSpc>
                          <a:spcPct val="140000"/>
                        </a:lnSpc>
                        <a:spcAft>
                          <a:spcPts val="0"/>
                        </a:spcAft>
                      </a:pP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Spring</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Festival</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game</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40000"/>
                        </a:lnSpc>
                        <a:spcAft>
                          <a:spcPts val="0"/>
                        </a:spcAft>
                      </a:pPr>
                      <a:r>
                        <a:rPr lang="en-US" sz="2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Nets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players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wore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game</a:t>
                      </a:r>
                      <a:r>
                        <a:rPr lang="en-US" sz="26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pPr>
                      <a:r>
                        <a:rPr lang="en-US" sz="2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600"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There</a:t>
                      </a:r>
                      <a:r>
                        <a:rPr lang="en-US" sz="2600" spc="-100" baseline="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were</a:t>
                      </a:r>
                      <a:r>
                        <a:rPr lang="en-US" sz="2600" spc="-100" baseline="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trad</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itional</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spc="-100" baseline="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performances</a:t>
                      </a:r>
                      <a:r>
                        <a:rPr lang="en-US" sz="2600"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600"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pPr>
                      <a:r>
                        <a:rPr lang="en-US" sz="2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just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about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5.</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but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also</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about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sharing</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cultures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both</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sides.</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pPr>
                      <a:r>
                        <a:rPr lang="en-US" sz="2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Sports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have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become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6.</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between</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people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from</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different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countries.</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1570" marR="215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03885335"/>
                  </a:ext>
                </a:extLst>
              </a:tr>
            </a:tbl>
          </a:graphicData>
        </a:graphic>
      </p:graphicFrame>
      <p:sp>
        <p:nvSpPr>
          <p:cNvPr id="3" name="矩形 2"/>
          <p:cNvSpPr/>
          <p:nvPr/>
        </p:nvSpPr>
        <p:spPr>
          <a:xfrm>
            <a:off x="5573898" y="1962949"/>
            <a:ext cx="2064989" cy="492443"/>
          </a:xfrm>
          <a:prstGeom prst="rect">
            <a:avLst/>
          </a:prstGeom>
        </p:spPr>
        <p:txBody>
          <a:bodyPr wrap="none">
            <a:spAutoFit/>
          </a:bodyPr>
          <a:lstStyle/>
          <a:p>
            <a:r>
              <a:rPr lang="en-US" altLang="zh-CN" sz="2600" spc="-100" dirty="0"/>
              <a:t>Chinese dance</a:t>
            </a:r>
            <a:endParaRPr lang="zh-CN" altLang="en-US" sz="2600" spc="-100" dirty="0"/>
          </a:p>
        </p:txBody>
      </p:sp>
      <p:sp>
        <p:nvSpPr>
          <p:cNvPr id="7" name="内容占位符 1"/>
          <p:cNvSpPr>
            <a:spLocks noGrp="1"/>
          </p:cNvSpPr>
          <p:nvPr>
            <p:ph idx="1"/>
          </p:nvPr>
        </p:nvSpPr>
        <p:spPr>
          <a:xfrm>
            <a:off x="360854" y="4732109"/>
            <a:ext cx="11485848" cy="1216743"/>
          </a:xfrm>
        </p:spPr>
        <p:txBody>
          <a:bodyPr/>
          <a:lstStyle/>
          <a:p>
            <a:pPr hangingPunct="0">
              <a:spcAft>
                <a:spcPts val="0"/>
              </a:spcAft>
            </a:pPr>
            <a:r>
              <a:rPr lang="en-US" altLang="zh-CN" sz="26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根据第二段中的</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“There were also traditional Chinese dance performances</a:t>
            </a:r>
            <a:r>
              <a:rPr lang="en-US" altLang="zh-CN" sz="26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可知，球赛现场还有中国传统舞蹈表演。故填</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Chinese dance</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27602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nvPr>
        </p:nvGraphicFramePr>
        <p:xfrm>
          <a:off x="478582" y="826563"/>
          <a:ext cx="11305256" cy="3883152"/>
        </p:xfrm>
        <a:graphic>
          <a:graphicData uri="http://schemas.openxmlformats.org/drawingml/2006/table">
            <a:tbl>
              <a:tblPr firstRow="1" firstCol="1" bandRow="1"/>
              <a:tblGrid>
                <a:gridCol w="1872208">
                  <a:extLst>
                    <a:ext uri="{9D8B030D-6E8A-4147-A177-3AD203B41FA5}">
                      <a16:colId xmlns:a16="http://schemas.microsoft.com/office/drawing/2014/main" val="2440333351"/>
                    </a:ext>
                  </a:extLst>
                </a:gridCol>
                <a:gridCol w="9433048">
                  <a:extLst>
                    <a:ext uri="{9D8B030D-6E8A-4147-A177-3AD203B41FA5}">
                      <a16:colId xmlns:a16="http://schemas.microsoft.com/office/drawing/2014/main" val="2365567210"/>
                    </a:ext>
                  </a:extLst>
                </a:gridCol>
              </a:tblGrid>
              <a:tr h="266233">
                <a:tc gridSpan="2">
                  <a:txBody>
                    <a:bodyPr/>
                    <a:lstStyle/>
                    <a:p>
                      <a:pPr algn="ctr" hangingPunct="0">
                        <a:lnSpc>
                          <a:spcPct val="140000"/>
                        </a:lnSpc>
                        <a:spcAft>
                          <a:spcPts val="0"/>
                        </a:spcAft>
                      </a:pP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Brooklyn</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Nets</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Connect</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with</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Fans</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2390402738"/>
                  </a:ext>
                </a:extLst>
              </a:tr>
              <a:tr h="2129865">
                <a:tc>
                  <a:txBody>
                    <a:bodyPr/>
                    <a:lstStyle/>
                    <a:p>
                      <a:pPr algn="just" hangingPunct="0">
                        <a:lnSpc>
                          <a:spcPct val="140000"/>
                        </a:lnSpc>
                        <a:spcAft>
                          <a:spcPts val="0"/>
                        </a:spcAft>
                      </a:pP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Spring</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Festival</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game</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40000"/>
                        </a:lnSpc>
                        <a:spcAft>
                          <a:spcPts val="0"/>
                        </a:spcAft>
                      </a:pPr>
                      <a:r>
                        <a:rPr lang="en-US" sz="2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Nets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players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wore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game</a:t>
                      </a:r>
                      <a:r>
                        <a:rPr lang="en-US" sz="26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pPr>
                      <a:r>
                        <a:rPr lang="en-US" sz="2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600"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There</a:t>
                      </a:r>
                      <a:r>
                        <a:rPr lang="en-US" sz="2600" spc="-100" baseline="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were</a:t>
                      </a:r>
                      <a:r>
                        <a:rPr lang="en-US" sz="2600" spc="-100" baseline="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trad</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itional</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spc="-100" baseline="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performances</a:t>
                      </a:r>
                      <a:r>
                        <a:rPr lang="en-US" sz="2600"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600"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pPr>
                      <a:r>
                        <a:rPr lang="en-US" sz="2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just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about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5.</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but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also</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about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sharing</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cultures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both</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sides.</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pPr>
                      <a:r>
                        <a:rPr lang="en-US" sz="2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Sports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have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become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6.</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between</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people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from</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different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countries.</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1570" marR="215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03885335"/>
                  </a:ext>
                </a:extLst>
              </a:tr>
            </a:tbl>
          </a:graphicData>
        </a:graphic>
      </p:graphicFrame>
      <p:sp>
        <p:nvSpPr>
          <p:cNvPr id="5" name="矩形 4"/>
          <p:cNvSpPr/>
          <p:nvPr/>
        </p:nvSpPr>
        <p:spPr>
          <a:xfrm>
            <a:off x="6463872" y="2464019"/>
            <a:ext cx="1964384" cy="492443"/>
          </a:xfrm>
          <a:prstGeom prst="rect">
            <a:avLst/>
          </a:prstGeom>
        </p:spPr>
        <p:txBody>
          <a:bodyPr wrap="none">
            <a:spAutoFit/>
          </a:bodyPr>
          <a:lstStyle/>
          <a:p>
            <a:r>
              <a:rPr lang="en-US" altLang="zh-CN" sz="2600"/>
              <a:t>game results</a:t>
            </a:r>
            <a:endParaRPr lang="zh-CN" altLang="en-US" sz="2600"/>
          </a:p>
        </p:txBody>
      </p:sp>
      <p:sp>
        <p:nvSpPr>
          <p:cNvPr id="7" name="内容占位符 1"/>
          <p:cNvSpPr>
            <a:spLocks noGrp="1"/>
          </p:cNvSpPr>
          <p:nvPr>
            <p:ph idx="1"/>
          </p:nvPr>
        </p:nvSpPr>
        <p:spPr>
          <a:xfrm>
            <a:off x="360854" y="4716518"/>
            <a:ext cx="11485848" cy="1816908"/>
          </a:xfrm>
        </p:spPr>
        <p:txBody>
          <a:bodyPr/>
          <a:lstStyle/>
          <a:p>
            <a:pPr hangingPunct="0">
              <a:spcAft>
                <a:spcPts val="0"/>
              </a:spcAft>
            </a:pPr>
            <a:r>
              <a:rPr lang="en-US" altLang="zh-CN" sz="26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根据第二段中的</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“For Chinese fans in the game, it was not just about the game results but also about sharing cultures of both sides</a:t>
            </a:r>
            <a:r>
              <a:rPr lang="en-US" altLang="zh-CN" sz="26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可知，这不仅是关于比赛结果，更是关于双方文化的分享。故填</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game results</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41568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nvPr>
        </p:nvGraphicFramePr>
        <p:xfrm>
          <a:off x="478582" y="826563"/>
          <a:ext cx="11305256" cy="3883152"/>
        </p:xfrm>
        <a:graphic>
          <a:graphicData uri="http://schemas.openxmlformats.org/drawingml/2006/table">
            <a:tbl>
              <a:tblPr firstRow="1" firstCol="1" bandRow="1"/>
              <a:tblGrid>
                <a:gridCol w="1872208">
                  <a:extLst>
                    <a:ext uri="{9D8B030D-6E8A-4147-A177-3AD203B41FA5}">
                      <a16:colId xmlns:a16="http://schemas.microsoft.com/office/drawing/2014/main" val="2440333351"/>
                    </a:ext>
                  </a:extLst>
                </a:gridCol>
                <a:gridCol w="9433048">
                  <a:extLst>
                    <a:ext uri="{9D8B030D-6E8A-4147-A177-3AD203B41FA5}">
                      <a16:colId xmlns:a16="http://schemas.microsoft.com/office/drawing/2014/main" val="2365567210"/>
                    </a:ext>
                  </a:extLst>
                </a:gridCol>
              </a:tblGrid>
              <a:tr h="266233">
                <a:tc gridSpan="2">
                  <a:txBody>
                    <a:bodyPr/>
                    <a:lstStyle/>
                    <a:p>
                      <a:pPr algn="ctr" hangingPunct="0">
                        <a:lnSpc>
                          <a:spcPct val="140000"/>
                        </a:lnSpc>
                        <a:spcAft>
                          <a:spcPts val="0"/>
                        </a:spcAft>
                      </a:pP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Brooklyn</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Nets</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Connect</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with</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Fans</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2390402738"/>
                  </a:ext>
                </a:extLst>
              </a:tr>
              <a:tr h="2129865">
                <a:tc>
                  <a:txBody>
                    <a:bodyPr/>
                    <a:lstStyle/>
                    <a:p>
                      <a:pPr algn="just" hangingPunct="0">
                        <a:lnSpc>
                          <a:spcPct val="140000"/>
                        </a:lnSpc>
                        <a:spcAft>
                          <a:spcPts val="0"/>
                        </a:spcAft>
                      </a:pP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Spring</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Festival</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game</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40000"/>
                        </a:lnSpc>
                        <a:spcAft>
                          <a:spcPts val="0"/>
                        </a:spcAft>
                      </a:pPr>
                      <a:r>
                        <a:rPr lang="en-US" sz="2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Nets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players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wore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game</a:t>
                      </a:r>
                      <a:r>
                        <a:rPr lang="en-US" sz="26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pPr>
                      <a:r>
                        <a:rPr lang="en-US" sz="2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600"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There</a:t>
                      </a:r>
                      <a:r>
                        <a:rPr lang="en-US" sz="2600" spc="-100" baseline="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were</a:t>
                      </a:r>
                      <a:r>
                        <a:rPr lang="en-US" sz="2600" spc="-100" baseline="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trad</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itional</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spc="-100" baseline="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performances</a:t>
                      </a:r>
                      <a:r>
                        <a:rPr lang="en-US" sz="2600"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600"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pPr>
                      <a:r>
                        <a:rPr lang="en-US" sz="2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just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about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5.</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but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also</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about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sharing</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cultures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both</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sides.</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pPr>
                      <a:r>
                        <a:rPr lang="en-US" sz="2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Sports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have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become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6.</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between</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people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from</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different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countries.</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1570" marR="215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03885335"/>
                  </a:ext>
                </a:extLst>
              </a:tr>
            </a:tbl>
          </a:graphicData>
        </a:graphic>
      </p:graphicFrame>
      <p:sp>
        <p:nvSpPr>
          <p:cNvPr id="6" name="矩形 5"/>
          <p:cNvSpPr/>
          <p:nvPr/>
        </p:nvSpPr>
        <p:spPr>
          <a:xfrm>
            <a:off x="5863186" y="3558751"/>
            <a:ext cx="1361270" cy="492443"/>
          </a:xfrm>
          <a:prstGeom prst="rect">
            <a:avLst/>
          </a:prstGeom>
        </p:spPr>
        <p:txBody>
          <a:bodyPr wrap="none">
            <a:spAutoFit/>
          </a:bodyPr>
          <a:lstStyle/>
          <a:p>
            <a:r>
              <a:rPr lang="en-US" altLang="zh-CN" sz="2600"/>
              <a:t>a bridge</a:t>
            </a:r>
            <a:endParaRPr lang="zh-CN" altLang="en-US" sz="2600"/>
          </a:p>
        </p:txBody>
      </p:sp>
      <p:sp>
        <p:nvSpPr>
          <p:cNvPr id="7" name="内容占位符 1"/>
          <p:cNvSpPr>
            <a:spLocks noGrp="1"/>
          </p:cNvSpPr>
          <p:nvPr>
            <p:ph idx="1"/>
          </p:nvPr>
        </p:nvSpPr>
        <p:spPr>
          <a:xfrm>
            <a:off x="360854" y="4732537"/>
            <a:ext cx="11485848" cy="1216743"/>
          </a:xfrm>
        </p:spPr>
        <p:txBody>
          <a:bodyPr/>
          <a:lstStyle/>
          <a:p>
            <a:pPr hangingPunct="0">
              <a:spcAft>
                <a:spcPts val="0"/>
              </a:spcAft>
            </a:pPr>
            <a:r>
              <a:rPr lang="en-US" altLang="zh-CN" sz="26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根据第二段中的</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“Sports can be a bridge between people from different countries...”</a:t>
            </a:r>
            <a:r>
              <a:rPr lang="zh-CN"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可知，体育已成为不同国家人民之间的桥梁。故填</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 bridge</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73596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nvPr>
        </p:nvGraphicFramePr>
        <p:xfrm>
          <a:off x="478582" y="908720"/>
          <a:ext cx="11305256" cy="2377440"/>
        </p:xfrm>
        <a:graphic>
          <a:graphicData uri="http://schemas.openxmlformats.org/drawingml/2006/table">
            <a:tbl>
              <a:tblPr firstRow="1" firstCol="1" bandRow="1"/>
              <a:tblGrid>
                <a:gridCol w="11305256">
                  <a:extLst>
                    <a:ext uri="{9D8B030D-6E8A-4147-A177-3AD203B41FA5}">
                      <a16:colId xmlns:a16="http://schemas.microsoft.com/office/drawing/2014/main" val="2440333351"/>
                    </a:ext>
                  </a:extLst>
                </a:gridCol>
              </a:tblGrid>
              <a:tr h="266233">
                <a:tc>
                  <a:txBody>
                    <a:bodyPr/>
                    <a:lstStyle/>
                    <a:p>
                      <a:pPr algn="ctr" hangingPunct="0">
                        <a:lnSpc>
                          <a:spcPct val="150000"/>
                        </a:lnSpc>
                        <a:spcAft>
                          <a:spcPts val="0"/>
                        </a:spcAft>
                      </a:pP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Brooklyn</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Nets</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Connect</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with</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Fans</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90402738"/>
                  </a:ext>
                </a:extLst>
              </a:tr>
              <a:tr h="1064932">
                <a:tc>
                  <a:txBody>
                    <a:bodyPr/>
                    <a:lstStyle/>
                    <a:p>
                      <a:pPr algn="just" hangingPunct="0">
                        <a:lnSpc>
                          <a:spcPct val="150000"/>
                        </a:lnSpc>
                        <a:spcAft>
                          <a:spcPts val="0"/>
                        </a:spcAft>
                      </a:pPr>
                      <a:r>
                        <a:rPr lang="en-US" sz="26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Liu</a:t>
                      </a:r>
                      <a:r>
                        <a:rPr lang="en-US" sz="26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Mengyang</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7.</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Brooklyn</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Nets,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thinks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chances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can</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bring</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culture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into</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8.</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hopes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9.</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will</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encourage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more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people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understand</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smtClean="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6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1570" marR="215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06474368"/>
                  </a:ext>
                </a:extLst>
              </a:tr>
            </a:tbl>
          </a:graphicData>
        </a:graphic>
      </p:graphicFrame>
      <p:sp>
        <p:nvSpPr>
          <p:cNvPr id="2" name="矩形 1"/>
          <p:cNvSpPr/>
          <p:nvPr/>
        </p:nvSpPr>
        <p:spPr>
          <a:xfrm>
            <a:off x="3189008" y="1574943"/>
            <a:ext cx="870751" cy="492443"/>
          </a:xfrm>
          <a:prstGeom prst="rect">
            <a:avLst/>
          </a:prstGeom>
        </p:spPr>
        <p:txBody>
          <a:bodyPr wrap="none">
            <a:spAutoFit/>
          </a:bodyPr>
          <a:lstStyle/>
          <a:p>
            <a:r>
              <a:rPr lang="en-US" altLang="zh-CN" sz="2600" dirty="0"/>
              <a:t>head</a:t>
            </a:r>
            <a:endParaRPr lang="zh-CN" altLang="en-US" sz="2600" dirty="0"/>
          </a:p>
        </p:txBody>
      </p:sp>
      <p:sp>
        <p:nvSpPr>
          <p:cNvPr id="7" name="内容占位符 1"/>
          <p:cNvSpPr>
            <a:spLocks noGrp="1"/>
          </p:cNvSpPr>
          <p:nvPr>
            <p:ph idx="1"/>
          </p:nvPr>
        </p:nvSpPr>
        <p:spPr>
          <a:xfrm>
            <a:off x="360854" y="3280751"/>
            <a:ext cx="11485848" cy="1216743"/>
          </a:xfrm>
        </p:spPr>
        <p:txBody>
          <a:bodyPr/>
          <a:lstStyle/>
          <a:p>
            <a:pPr hangingPunct="0">
              <a:spcAft>
                <a:spcPts val="0"/>
              </a:spcAft>
            </a:pPr>
            <a:r>
              <a:rPr lang="en-US" altLang="zh-CN" sz="26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根据第三段中的</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“Liu Mengyang, head of the Brooklyn Nets”</a:t>
            </a:r>
            <a:r>
              <a:rPr lang="zh-CN"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可知，刘梦阳是篮网队负责人。故填</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head</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48998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nvPr>
        </p:nvGraphicFramePr>
        <p:xfrm>
          <a:off x="478582" y="908720"/>
          <a:ext cx="11305256" cy="2377440"/>
        </p:xfrm>
        <a:graphic>
          <a:graphicData uri="http://schemas.openxmlformats.org/drawingml/2006/table">
            <a:tbl>
              <a:tblPr firstRow="1" firstCol="1" bandRow="1"/>
              <a:tblGrid>
                <a:gridCol w="11305256">
                  <a:extLst>
                    <a:ext uri="{9D8B030D-6E8A-4147-A177-3AD203B41FA5}">
                      <a16:colId xmlns:a16="http://schemas.microsoft.com/office/drawing/2014/main" val="2440333351"/>
                    </a:ext>
                  </a:extLst>
                </a:gridCol>
              </a:tblGrid>
              <a:tr h="266233">
                <a:tc>
                  <a:txBody>
                    <a:bodyPr/>
                    <a:lstStyle/>
                    <a:p>
                      <a:pPr algn="ctr" hangingPunct="0">
                        <a:lnSpc>
                          <a:spcPct val="150000"/>
                        </a:lnSpc>
                        <a:spcAft>
                          <a:spcPts val="0"/>
                        </a:spcAft>
                      </a:pP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Brooklyn</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Nets</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Connect</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with</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Fans</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90402738"/>
                  </a:ext>
                </a:extLst>
              </a:tr>
              <a:tr h="1064932">
                <a:tc>
                  <a:txBody>
                    <a:bodyPr/>
                    <a:lstStyle/>
                    <a:p>
                      <a:pPr algn="just" hangingPunct="0">
                        <a:lnSpc>
                          <a:spcPct val="150000"/>
                        </a:lnSpc>
                        <a:spcAft>
                          <a:spcPts val="0"/>
                        </a:spcAft>
                      </a:pPr>
                      <a:r>
                        <a:rPr lang="en-US" sz="26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Liu</a:t>
                      </a:r>
                      <a:r>
                        <a:rPr lang="en-US" sz="26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Mengyang</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7.</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Brooklyn</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Nets,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thinks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chances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can</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bring</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culture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into</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8.</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hopes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9.</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will</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encourage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more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people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understand</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smtClean="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6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1570" marR="215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06474368"/>
                  </a:ext>
                </a:extLst>
              </a:tr>
            </a:tbl>
          </a:graphicData>
        </a:graphic>
      </p:graphicFrame>
      <p:sp>
        <p:nvSpPr>
          <p:cNvPr id="3" name="矩形 2"/>
          <p:cNvSpPr/>
          <p:nvPr/>
        </p:nvSpPr>
        <p:spPr>
          <a:xfrm>
            <a:off x="3540422" y="2100978"/>
            <a:ext cx="2238946" cy="492443"/>
          </a:xfrm>
          <a:prstGeom prst="rect">
            <a:avLst/>
          </a:prstGeom>
        </p:spPr>
        <p:txBody>
          <a:bodyPr wrap="none">
            <a:spAutoFit/>
          </a:bodyPr>
          <a:lstStyle/>
          <a:p>
            <a:r>
              <a:rPr lang="en-US" altLang="zh-CN" sz="2600"/>
              <a:t>the NBA game</a:t>
            </a:r>
            <a:endParaRPr lang="zh-CN" altLang="en-US" sz="2600"/>
          </a:p>
        </p:txBody>
      </p:sp>
      <p:sp>
        <p:nvSpPr>
          <p:cNvPr id="7" name="内容占位符 1"/>
          <p:cNvSpPr>
            <a:spLocks noGrp="1"/>
          </p:cNvSpPr>
          <p:nvPr>
            <p:ph idx="1"/>
          </p:nvPr>
        </p:nvSpPr>
        <p:spPr>
          <a:xfrm>
            <a:off x="360854" y="3284984"/>
            <a:ext cx="11485848" cy="2417072"/>
          </a:xfrm>
        </p:spPr>
        <p:txBody>
          <a:bodyPr/>
          <a:lstStyle/>
          <a:p>
            <a:pPr hangingPunct="0">
              <a:spcAft>
                <a:spcPts val="0"/>
              </a:spcAft>
            </a:pPr>
            <a:r>
              <a:rPr lang="en-US" altLang="zh-CN" sz="26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根据第三段中的</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“We’re really glad that we can have chances to bring Chinese culture into the NBA game and have Chinese fans celebrate with us</a:t>
            </a:r>
            <a:r>
              <a:rPr lang="en-US" altLang="zh-CN" sz="26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可知，刘梦阳认为他们很高兴能有机会把中国文化带进</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NBA</a:t>
            </a:r>
            <a:r>
              <a:rPr lang="zh-CN"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赛场。故填</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NBA game</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81969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nvPr>
        </p:nvGraphicFramePr>
        <p:xfrm>
          <a:off x="478582" y="908720"/>
          <a:ext cx="11305256" cy="2377440"/>
        </p:xfrm>
        <a:graphic>
          <a:graphicData uri="http://schemas.openxmlformats.org/drawingml/2006/table">
            <a:tbl>
              <a:tblPr firstRow="1" firstCol="1" bandRow="1"/>
              <a:tblGrid>
                <a:gridCol w="11305256">
                  <a:extLst>
                    <a:ext uri="{9D8B030D-6E8A-4147-A177-3AD203B41FA5}">
                      <a16:colId xmlns:a16="http://schemas.microsoft.com/office/drawing/2014/main" val="2440333351"/>
                    </a:ext>
                  </a:extLst>
                </a:gridCol>
              </a:tblGrid>
              <a:tr h="266233">
                <a:tc>
                  <a:txBody>
                    <a:bodyPr/>
                    <a:lstStyle/>
                    <a:p>
                      <a:pPr algn="ctr" hangingPunct="0">
                        <a:lnSpc>
                          <a:spcPct val="150000"/>
                        </a:lnSpc>
                        <a:spcAft>
                          <a:spcPts val="0"/>
                        </a:spcAft>
                      </a:pP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Brooklyn</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Nets</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Connect</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with</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Fans</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90402738"/>
                  </a:ext>
                </a:extLst>
              </a:tr>
              <a:tr h="1064932">
                <a:tc>
                  <a:txBody>
                    <a:bodyPr/>
                    <a:lstStyle/>
                    <a:p>
                      <a:pPr algn="just" hangingPunct="0">
                        <a:lnSpc>
                          <a:spcPct val="150000"/>
                        </a:lnSpc>
                        <a:spcAft>
                          <a:spcPts val="0"/>
                        </a:spcAft>
                      </a:pPr>
                      <a:r>
                        <a:rPr lang="en-US" sz="26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Liu</a:t>
                      </a:r>
                      <a:r>
                        <a:rPr lang="en-US" sz="26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Mengyang</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7.</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Brooklyn</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Nets,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thinks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chances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can</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bring</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culture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into</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8.</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hopes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9.</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will</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encourage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more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people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understand</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smtClean="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6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1570" marR="215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06474368"/>
                  </a:ext>
                </a:extLst>
              </a:tr>
            </a:tbl>
          </a:graphicData>
        </a:graphic>
      </p:graphicFrame>
      <p:sp>
        <p:nvSpPr>
          <p:cNvPr id="5" name="矩形 4"/>
          <p:cNvSpPr/>
          <p:nvPr/>
        </p:nvSpPr>
        <p:spPr>
          <a:xfrm>
            <a:off x="7212830" y="2101339"/>
            <a:ext cx="2621230" cy="492443"/>
          </a:xfrm>
          <a:prstGeom prst="rect">
            <a:avLst/>
          </a:prstGeom>
        </p:spPr>
        <p:txBody>
          <a:bodyPr wrap="none">
            <a:spAutoFit/>
          </a:bodyPr>
          <a:lstStyle/>
          <a:p>
            <a:r>
              <a:rPr lang="en-US" altLang="zh-CN" sz="2600" dirty="0"/>
              <a:t>basketball games</a:t>
            </a:r>
            <a:endParaRPr lang="zh-CN" altLang="en-US" sz="2600" dirty="0"/>
          </a:p>
        </p:txBody>
      </p:sp>
      <p:sp>
        <p:nvSpPr>
          <p:cNvPr id="7" name="内容占位符 1"/>
          <p:cNvSpPr>
            <a:spLocks noGrp="1"/>
          </p:cNvSpPr>
          <p:nvPr>
            <p:ph idx="1"/>
          </p:nvPr>
        </p:nvSpPr>
        <p:spPr>
          <a:xfrm>
            <a:off x="360854" y="3340284"/>
            <a:ext cx="11485848" cy="1816908"/>
          </a:xfrm>
        </p:spPr>
        <p:txBody>
          <a:bodyPr/>
          <a:lstStyle/>
          <a:p>
            <a:pPr hangingPunct="0">
              <a:spcAft>
                <a:spcPts val="0"/>
              </a:spcAft>
            </a:pPr>
            <a:r>
              <a:rPr lang="en-US" altLang="zh-CN" sz="26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根据最后一段中的</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 hope that through basketball games, more people will be willing to understand Chinese culture”</a:t>
            </a:r>
            <a:r>
              <a:rPr lang="zh-CN"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可知，他希望通过篮球比赛能让更多的人了解中国文化。故填</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basketball games</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51513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nvPr>
        </p:nvGraphicFramePr>
        <p:xfrm>
          <a:off x="478582" y="908720"/>
          <a:ext cx="11305256" cy="2377440"/>
        </p:xfrm>
        <a:graphic>
          <a:graphicData uri="http://schemas.openxmlformats.org/drawingml/2006/table">
            <a:tbl>
              <a:tblPr firstRow="1" firstCol="1" bandRow="1"/>
              <a:tblGrid>
                <a:gridCol w="11305256">
                  <a:extLst>
                    <a:ext uri="{9D8B030D-6E8A-4147-A177-3AD203B41FA5}">
                      <a16:colId xmlns:a16="http://schemas.microsoft.com/office/drawing/2014/main" val="2440333351"/>
                    </a:ext>
                  </a:extLst>
                </a:gridCol>
              </a:tblGrid>
              <a:tr h="266233">
                <a:tc>
                  <a:txBody>
                    <a:bodyPr/>
                    <a:lstStyle/>
                    <a:p>
                      <a:pPr algn="ctr" hangingPunct="0">
                        <a:lnSpc>
                          <a:spcPct val="150000"/>
                        </a:lnSpc>
                        <a:spcAft>
                          <a:spcPts val="0"/>
                        </a:spcAft>
                      </a:pP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Brooklyn</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Nets</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Connect</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with</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Fans</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90402738"/>
                  </a:ext>
                </a:extLst>
              </a:tr>
              <a:tr h="1064932">
                <a:tc>
                  <a:txBody>
                    <a:bodyPr/>
                    <a:lstStyle/>
                    <a:p>
                      <a:pPr algn="just" hangingPunct="0">
                        <a:lnSpc>
                          <a:spcPct val="150000"/>
                        </a:lnSpc>
                        <a:spcAft>
                          <a:spcPts val="0"/>
                        </a:spcAft>
                      </a:pPr>
                      <a:r>
                        <a:rPr lang="en-US" sz="26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Liu</a:t>
                      </a:r>
                      <a:r>
                        <a:rPr lang="en-US" sz="26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Mengyang</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7.</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Brooklyn</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Nets,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thinks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chances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can</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bring</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culture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into</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8.</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hopes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9.</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will</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encourage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more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people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understand</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smtClean="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6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1570" marR="215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06474368"/>
                  </a:ext>
                </a:extLst>
              </a:tr>
            </a:tbl>
          </a:graphicData>
        </a:graphic>
      </p:graphicFrame>
      <p:sp>
        <p:nvSpPr>
          <p:cNvPr id="6" name="矩形 5"/>
          <p:cNvSpPr/>
          <p:nvPr/>
        </p:nvSpPr>
        <p:spPr>
          <a:xfrm>
            <a:off x="4612665" y="2746424"/>
            <a:ext cx="2410019" cy="492443"/>
          </a:xfrm>
          <a:prstGeom prst="rect">
            <a:avLst/>
          </a:prstGeom>
        </p:spPr>
        <p:txBody>
          <a:bodyPr wrap="none">
            <a:spAutoFit/>
          </a:bodyPr>
          <a:lstStyle/>
          <a:p>
            <a:r>
              <a:rPr lang="en-US" altLang="zh-CN" sz="2600" dirty="0"/>
              <a:t>Chinese culture</a:t>
            </a:r>
            <a:endParaRPr lang="zh-CN" altLang="en-US" sz="2600" dirty="0"/>
          </a:p>
        </p:txBody>
      </p:sp>
      <p:sp>
        <p:nvSpPr>
          <p:cNvPr id="7" name="内容占位符 1"/>
          <p:cNvSpPr>
            <a:spLocks noGrp="1"/>
          </p:cNvSpPr>
          <p:nvPr>
            <p:ph idx="1"/>
          </p:nvPr>
        </p:nvSpPr>
        <p:spPr>
          <a:xfrm>
            <a:off x="360854" y="3348910"/>
            <a:ext cx="11485848" cy="1816908"/>
          </a:xfrm>
        </p:spPr>
        <p:txBody>
          <a:bodyPr/>
          <a:lstStyle/>
          <a:p>
            <a:pPr hangingPunct="0">
              <a:spcAft>
                <a:spcPts val="0"/>
              </a:spcAft>
            </a:pPr>
            <a:r>
              <a:rPr lang="en-US" altLang="zh-CN" sz="26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根据最后一段中的</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 hope that through basketball games, more people will be willing to understand Chinese culture”</a:t>
            </a:r>
            <a:r>
              <a:rPr lang="zh-CN"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可知，他希望通过篮球比赛能让更多的人了解中国文化。故填</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Chinese culture</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83505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4"/>
            <a:ext cx="11485848" cy="4561228"/>
          </a:xfrm>
          <a:prstGeom prst="rect">
            <a:avLst/>
          </a:prstGeom>
        </p:spPr>
      </p:pic>
      <p:pic>
        <p:nvPicPr>
          <p:cNvPr id="10" name="译文.eps" descr="id:2147487336;FounderCES"/>
          <p:cNvPicPr/>
          <p:nvPr/>
        </p:nvPicPr>
        <p:blipFill>
          <a:blip r:embed="rId3"/>
          <a:stretch>
            <a:fillRect/>
          </a:stretch>
        </p:blipFill>
        <p:spPr>
          <a:xfrm>
            <a:off x="550590" y="3169845"/>
            <a:ext cx="1224136" cy="378439"/>
          </a:xfrm>
          <a:prstGeom prst="rect">
            <a:avLst/>
          </a:prstGeom>
        </p:spPr>
      </p:pic>
      <p:pic>
        <p:nvPicPr>
          <p:cNvPr id="12" name="图片 11"/>
          <p:cNvPicPr>
            <a:picLocks noChangeAspect="1"/>
          </p:cNvPicPr>
          <p:nvPr/>
        </p:nvPicPr>
        <p:blipFill>
          <a:blip r:embed="rId4"/>
          <a:stretch>
            <a:fillRect/>
          </a:stretch>
        </p:blipFill>
        <p:spPr>
          <a:xfrm>
            <a:off x="364633" y="826412"/>
            <a:ext cx="2850254" cy="553993"/>
          </a:xfrm>
          <a:prstGeom prst="rect">
            <a:avLst/>
          </a:prstGeom>
        </p:spPr>
      </p:pic>
      <p:sp>
        <p:nvSpPr>
          <p:cNvPr id="3" name="内容占位符 2"/>
          <p:cNvSpPr>
            <a:spLocks noGrp="1"/>
          </p:cNvSpPr>
          <p:nvPr>
            <p:ph idx="1"/>
          </p:nvPr>
        </p:nvSpPr>
        <p:spPr>
          <a:xfrm>
            <a:off x="360854" y="1216564"/>
            <a:ext cx="11485848" cy="4247317"/>
          </a:xfrm>
        </p:spPr>
        <p:txBody>
          <a:bodyPr/>
          <a:lstStyle/>
          <a:p>
            <a:pPr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I hope that through basketball games, more people will be willing to understand Chinese culture.</a:t>
            </a:r>
            <a:endParaRPr lang="zh-CN" altLang="zh-CN" sz="900" smtClean="0">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我希望通过篮球比赛</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更多的人愿意了解中国</a:t>
            </a:r>
            <a:endParaRPr lang="en-US" altLang="zh-CN" smtClean="0">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smtClean="0">
                <a:latin typeface="Times New Roman" panose="02020603050405020304" pitchFamily="18" charset="0"/>
                <a:ea typeface="楷体" panose="02010609060101010101" pitchFamily="49" charset="-122"/>
                <a:cs typeface="Times New Roman" panose="02020603050405020304" pitchFamily="18" charset="0"/>
              </a:rPr>
              <a:t>文化。</a:t>
            </a:r>
            <a:endParaRPr lang="zh-CN" altLang="zh-CN" sz="900" smtClean="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这</a:t>
            </a:r>
            <a:r>
              <a:rPr lang="zh-CN" altLang="zh-CN">
                <a:latin typeface="Times New Roman" panose="02020603050405020304" pitchFamily="18" charset="0"/>
                <a:ea typeface="宋体" panose="02010600030101010101" pitchFamily="2" charset="-122"/>
                <a:cs typeface="Times New Roman" panose="02020603050405020304" pitchFamily="18" charset="0"/>
              </a:rPr>
              <a:t>是一个主从复合句，</a:t>
            </a:r>
            <a:r>
              <a:rPr lang="en-US" altLang="zh-CN">
                <a:latin typeface="Times New Roman" panose="02020603050405020304" pitchFamily="18" charset="0"/>
                <a:ea typeface="宋体" panose="02010600030101010101" pitchFamily="2" charset="-122"/>
                <a:cs typeface="Times New Roman" panose="02020603050405020304" pitchFamily="18" charset="0"/>
              </a:rPr>
              <a:t>that</a:t>
            </a:r>
            <a:r>
              <a:rPr lang="zh-CN" altLang="zh-CN">
                <a:latin typeface="Times New Roman" panose="02020603050405020304" pitchFamily="18" charset="0"/>
                <a:ea typeface="宋体" panose="02010600030101010101" pitchFamily="2" charset="-122"/>
                <a:cs typeface="Times New Roman" panose="02020603050405020304" pitchFamily="18" charset="0"/>
              </a:rPr>
              <a:t>引导的是宾语从句</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分析.eps" descr="id:2147487343;FounderCES"/>
          <p:cNvPicPr/>
          <p:nvPr/>
        </p:nvPicPr>
        <p:blipFill>
          <a:blip r:embed="rId5"/>
          <a:stretch>
            <a:fillRect/>
          </a:stretch>
        </p:blipFill>
        <p:spPr>
          <a:xfrm>
            <a:off x="498522" y="4797152"/>
            <a:ext cx="1250325" cy="386536"/>
          </a:xfrm>
          <a:prstGeom prst="rect">
            <a:avLst/>
          </a:prstGeom>
        </p:spPr>
      </p:pic>
    </p:spTree>
    <p:extLst>
      <p:ext uri="{BB962C8B-B14F-4D97-AF65-F5344CB8AC3E}">
        <p14:creationId xmlns:p14="http://schemas.microsoft.com/office/powerpoint/2010/main" val="38796315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12914" y="2276872"/>
            <a:ext cx="4964583" cy="642285"/>
          </a:xfrm>
          <a:prstGeom prst="rect">
            <a:avLst/>
          </a:prstGeom>
        </p:spPr>
      </p:pic>
      <p:pic>
        <p:nvPicPr>
          <p:cNvPr id="4" name="图片 3"/>
          <p:cNvPicPr>
            <a:picLocks noChangeAspect="1"/>
          </p:cNvPicPr>
          <p:nvPr/>
        </p:nvPicPr>
        <p:blipFill>
          <a:blip r:embed="rId3">
            <a:clrChange>
              <a:clrFrom>
                <a:srgbClr val="FFFFFF"/>
              </a:clrFrom>
              <a:clrTo>
                <a:srgbClr val="FFFFFF">
                  <a:alpha val="0"/>
                </a:srgbClr>
              </a:clrTo>
            </a:clrChange>
          </a:blip>
          <a:stretch>
            <a:fillRect/>
          </a:stretch>
        </p:blipFill>
        <p:spPr>
          <a:xfrm>
            <a:off x="423825" y="764704"/>
            <a:ext cx="11288005" cy="1457747"/>
          </a:xfrm>
          <a:prstGeom prst="rect">
            <a:avLst/>
          </a:prstGeom>
        </p:spPr>
      </p:pic>
      <p:pic>
        <p:nvPicPr>
          <p:cNvPr id="6" name="图片 5"/>
          <p:cNvPicPr>
            <a:picLocks noChangeAspect="1"/>
          </p:cNvPicPr>
          <p:nvPr/>
        </p:nvPicPr>
        <p:blipFill>
          <a:blip r:embed="rId4"/>
          <a:stretch>
            <a:fillRect/>
          </a:stretch>
        </p:blipFill>
        <p:spPr>
          <a:xfrm>
            <a:off x="550590" y="3049148"/>
            <a:ext cx="3024336" cy="790377"/>
          </a:xfrm>
          <a:prstGeom prst="rect">
            <a:avLst/>
          </a:prstGeom>
        </p:spPr>
      </p:pic>
      <p:sp>
        <p:nvSpPr>
          <p:cNvPr id="7" name="内容占位符 2"/>
          <p:cNvSpPr>
            <a:spLocks noGrp="1"/>
          </p:cNvSpPr>
          <p:nvPr>
            <p:ph idx="1"/>
          </p:nvPr>
        </p:nvSpPr>
        <p:spPr>
          <a:xfrm>
            <a:off x="360854" y="3003917"/>
            <a:ext cx="11485848" cy="2585323"/>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latin typeface="Times New Roman" panose="02020603050405020304" pitchFamily="18" charset="0"/>
                <a:ea typeface="楷体" panose="02010609060101010101" pitchFamily="49" charset="-122"/>
                <a:cs typeface="Times New Roman" panose="02020603050405020304" pitchFamily="18" charset="0"/>
              </a:rPr>
              <a:t>是一篇说明文</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介绍了在布鲁克林篮网队的主场</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篮球不仅是比赛</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更是连接中美文化的桥梁</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117599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09732"/>
          </a:xfrm>
        </p:spPr>
        <p:txBody>
          <a:bodyPr/>
          <a:lstStyle/>
          <a:p>
            <a:pPr indent="7191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Brooklyn Nets, a famous American basketball team, are making dreams come true for young Chinese fans in New York. They often invite these fans to play basketball at their home arena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运动场</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Barclays Centre even offer them special training sessions</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is all part of a plan to connect with Chinese fans and share both American and Chinese cultures through basketball.</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739151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01497"/>
          </a:xfrm>
        </p:spPr>
        <p:txBody>
          <a:bodyPr/>
          <a:lstStyle/>
          <a:p>
            <a:pPr indent="914400" hangingPunct="0">
              <a:lnSpc>
                <a:spcPct val="140000"/>
              </a:lnSpc>
              <a:spcAft>
                <a:spcPts val="0"/>
              </a:spcAft>
            </a:pP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Brooklyn Nets also hold Chinese New Year basketball games to strengthen</a:t>
            </a:r>
            <a:r>
              <a:rPr lang="zh-CN"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巩固</a:t>
            </a:r>
            <a:r>
              <a:rPr lang="zh-CN"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connections with Chinese fans. In the Spring Festival game, Nets players wore red-themed Chinese shirts. There were also traditional Chinese dance performances. For Chinese fans in the game, it was not just about the game results but also about sharing cultures of both sides. Sports can be a bridge between people from different countries to help them understand each other better.</a:t>
            </a:r>
            <a:endParaRPr lang="zh-CN" altLang="zh-CN"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47261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85745"/>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Liu Mengyang, head of the Brooklyn Nets, said, “We’re really glad that we can have chances to bring Chinese culture into the NBA game and have Chinese fans celebrate with us.”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782962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“Through sports, I can actually feel what I can learn, or what I can understand, and experience different things. But in terms of interpersonal communication, sports are something everyone is interested in. I hope that through basketball games, more people will be willing to understand Chinese culture,” Liu said.</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424119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nvPr>
        </p:nvGraphicFramePr>
        <p:xfrm>
          <a:off x="478582" y="908720"/>
          <a:ext cx="11305256" cy="2377440"/>
        </p:xfrm>
        <a:graphic>
          <a:graphicData uri="http://schemas.openxmlformats.org/drawingml/2006/table">
            <a:tbl>
              <a:tblPr firstRow="1" firstCol="1" bandRow="1"/>
              <a:tblGrid>
                <a:gridCol w="2592288">
                  <a:extLst>
                    <a:ext uri="{9D8B030D-6E8A-4147-A177-3AD203B41FA5}">
                      <a16:colId xmlns:a16="http://schemas.microsoft.com/office/drawing/2014/main" val="2440333351"/>
                    </a:ext>
                  </a:extLst>
                </a:gridCol>
                <a:gridCol w="8712968">
                  <a:extLst>
                    <a:ext uri="{9D8B030D-6E8A-4147-A177-3AD203B41FA5}">
                      <a16:colId xmlns:a16="http://schemas.microsoft.com/office/drawing/2014/main" val="2365567210"/>
                    </a:ext>
                  </a:extLst>
                </a:gridCol>
              </a:tblGrid>
              <a:tr h="266233">
                <a:tc gridSpan="2">
                  <a:txBody>
                    <a:bodyPr/>
                    <a:lstStyle/>
                    <a:p>
                      <a:pPr algn="ctr" hangingPunct="0">
                        <a:lnSpc>
                          <a:spcPct val="150000"/>
                        </a:lnSpc>
                        <a:spcAft>
                          <a:spcPts val="0"/>
                        </a:spcAft>
                      </a:pPr>
                      <a:r>
                        <a:rPr lang="en-US"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Brooklyn</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Nets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Connect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with</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Fans</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2390402738"/>
                  </a:ext>
                </a:extLst>
              </a:tr>
              <a:tr h="1064932">
                <a:tc>
                  <a:txBody>
                    <a:bodyPr/>
                    <a:lstStyle/>
                    <a:p>
                      <a:pPr algn="ctr" hangingPunct="0">
                        <a:lnSpc>
                          <a:spcPct val="150000"/>
                        </a:lnSpc>
                        <a:spcAft>
                          <a:spcPts val="0"/>
                        </a:spcAft>
                      </a:pP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Special</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event</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dist" hangingPunct="0">
                        <a:lnSpc>
                          <a:spcPct val="150000"/>
                        </a:lnSpc>
                        <a:spcAft>
                          <a:spcPts val="0"/>
                        </a:spcAft>
                      </a:pP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Brooklyn</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Nets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often</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invite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fans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play</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basketball</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offer</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them</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600" dirty="0" smtClean="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chemeClr val="bg1"/>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6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.They</a:t>
                      </a:r>
                      <a:r>
                        <a:rPr lang="en-US" sz="26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share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en-US" sz="26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r>
                        <a:rPr lang="en-US" sz="2600" dirty="0" smtClean="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6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chemeClr val="bg1"/>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sz="2600" u="sng" dirty="0" smtClean="0">
                          <a:solidFill>
                            <a:schemeClr val="bg1"/>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sz="26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through</a:t>
                      </a:r>
                      <a:r>
                        <a:rPr lang="en-US" sz="26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basketball.</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1570" marR="215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16763807"/>
                  </a:ext>
                </a:extLst>
              </a:tr>
            </a:tbl>
          </a:graphicData>
        </a:graphic>
      </p:graphicFrame>
      <p:sp>
        <p:nvSpPr>
          <p:cNvPr id="3" name="矩形 2"/>
          <p:cNvSpPr/>
          <p:nvPr/>
        </p:nvSpPr>
        <p:spPr>
          <a:xfrm>
            <a:off x="5846856" y="2099912"/>
            <a:ext cx="3632726" cy="492443"/>
          </a:xfrm>
          <a:prstGeom prst="rect">
            <a:avLst/>
          </a:prstGeom>
        </p:spPr>
        <p:txBody>
          <a:bodyPr wrap="none">
            <a:spAutoFit/>
          </a:bodyPr>
          <a:lstStyle/>
          <a:p>
            <a:r>
              <a:rPr lang="en-US" altLang="zh-CN" sz="2600" dirty="0"/>
              <a:t>Special training</a:t>
            </a:r>
            <a:r>
              <a:rPr lang="en-US" altLang="zh-CN" sz="2600" dirty="0">
                <a:ea typeface="楷体" panose="02010609060101010101" pitchFamily="49" charset="-122"/>
              </a:rPr>
              <a:t> </a:t>
            </a:r>
            <a:r>
              <a:rPr lang="en-US" altLang="zh-CN" sz="2600" dirty="0" smtClean="0"/>
              <a:t>sessions</a:t>
            </a:r>
            <a:endParaRPr lang="zh-CN" altLang="en-US" sz="2600" dirty="0"/>
          </a:p>
        </p:txBody>
      </p:sp>
      <p:sp>
        <p:nvSpPr>
          <p:cNvPr id="8" name="内容占位符 1"/>
          <p:cNvSpPr>
            <a:spLocks noGrp="1"/>
          </p:cNvSpPr>
          <p:nvPr>
            <p:ph idx="1"/>
          </p:nvPr>
        </p:nvSpPr>
        <p:spPr>
          <a:xfrm>
            <a:off x="360854" y="3316184"/>
            <a:ext cx="11485848" cy="2417072"/>
          </a:xfrm>
        </p:spPr>
        <p:txBody>
          <a:bodyPr/>
          <a:lstStyle/>
          <a:p>
            <a:pPr hangingPunct="0">
              <a:spcAft>
                <a:spcPts val="0"/>
              </a:spcAft>
            </a:pPr>
            <a:r>
              <a:rPr lang="en-US" altLang="zh-CN" sz="26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6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根据第一段中的</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“They often invite these fans to play basketball at their home arena</a:t>
            </a:r>
            <a:r>
              <a:rPr lang="zh-CN"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运动场</a:t>
            </a:r>
            <a:r>
              <a:rPr lang="zh-CN"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and Barclays Centre even offer them special training sessions</a:t>
            </a:r>
            <a:r>
              <a:rPr lang="en-US" altLang="zh-CN" sz="26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可知，篮网队经常邀请中国球迷到主场打球，并为他们提供特别的训练课程。故填</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special training sessions</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93246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nvPr>
        </p:nvGraphicFramePr>
        <p:xfrm>
          <a:off x="478582" y="908720"/>
          <a:ext cx="11305256" cy="2377440"/>
        </p:xfrm>
        <a:graphic>
          <a:graphicData uri="http://schemas.openxmlformats.org/drawingml/2006/table">
            <a:tbl>
              <a:tblPr firstRow="1" firstCol="1" bandRow="1"/>
              <a:tblGrid>
                <a:gridCol w="2592288">
                  <a:extLst>
                    <a:ext uri="{9D8B030D-6E8A-4147-A177-3AD203B41FA5}">
                      <a16:colId xmlns:a16="http://schemas.microsoft.com/office/drawing/2014/main" val="2440333351"/>
                    </a:ext>
                  </a:extLst>
                </a:gridCol>
                <a:gridCol w="8712968">
                  <a:extLst>
                    <a:ext uri="{9D8B030D-6E8A-4147-A177-3AD203B41FA5}">
                      <a16:colId xmlns:a16="http://schemas.microsoft.com/office/drawing/2014/main" val="2365567210"/>
                    </a:ext>
                  </a:extLst>
                </a:gridCol>
              </a:tblGrid>
              <a:tr h="266233">
                <a:tc gridSpan="2">
                  <a:txBody>
                    <a:bodyPr/>
                    <a:lstStyle/>
                    <a:p>
                      <a:pPr algn="ctr" hangingPunct="0">
                        <a:lnSpc>
                          <a:spcPct val="150000"/>
                        </a:lnSpc>
                        <a:spcAft>
                          <a:spcPts val="0"/>
                        </a:spcAft>
                      </a:pPr>
                      <a:r>
                        <a:rPr lang="en-US"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Brooklyn</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Nets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Connect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with</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Fans</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2390402738"/>
                  </a:ext>
                </a:extLst>
              </a:tr>
              <a:tr h="1064932">
                <a:tc>
                  <a:txBody>
                    <a:bodyPr/>
                    <a:lstStyle/>
                    <a:p>
                      <a:pPr algn="ctr" hangingPunct="0">
                        <a:lnSpc>
                          <a:spcPct val="150000"/>
                        </a:lnSpc>
                        <a:spcAft>
                          <a:spcPts val="0"/>
                        </a:spcAft>
                      </a:pP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Special</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event</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dist" hangingPunct="0">
                        <a:lnSpc>
                          <a:spcPct val="150000"/>
                        </a:lnSpc>
                        <a:spcAft>
                          <a:spcPts val="0"/>
                        </a:spcAft>
                      </a:pP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Brooklyn</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Nets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often</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invite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fans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play</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basketball</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offer</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them</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600" dirty="0" smtClean="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chemeClr val="bg1"/>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6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.They</a:t>
                      </a:r>
                      <a:r>
                        <a:rPr lang="en-US" sz="26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share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en-US" sz="26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r>
                        <a:rPr lang="en-US" sz="2600" dirty="0" smtClean="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6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chemeClr val="bg1"/>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sz="2600" u="sng" dirty="0" smtClean="0">
                          <a:solidFill>
                            <a:schemeClr val="bg1"/>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sz="26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through</a:t>
                      </a:r>
                      <a:r>
                        <a:rPr lang="en-US" sz="26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basketball.</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1570" marR="215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16763807"/>
                  </a:ext>
                </a:extLst>
              </a:tr>
            </a:tbl>
          </a:graphicData>
        </a:graphic>
      </p:graphicFrame>
      <p:sp>
        <p:nvSpPr>
          <p:cNvPr id="5" name="矩形 4"/>
          <p:cNvSpPr/>
          <p:nvPr/>
        </p:nvSpPr>
        <p:spPr>
          <a:xfrm>
            <a:off x="3512169" y="2729159"/>
            <a:ext cx="5328592" cy="492443"/>
          </a:xfrm>
          <a:prstGeom prst="rect">
            <a:avLst/>
          </a:prstGeom>
        </p:spPr>
        <p:txBody>
          <a:bodyPr wrap="square">
            <a:spAutoFit/>
          </a:bodyPr>
          <a:lstStyle/>
          <a:p>
            <a:pPr lvl="0"/>
            <a:r>
              <a:rPr lang="en-US" altLang="zh-CN" sz="2600" spc="-50" dirty="0" err="1"/>
              <a:t>Americanand</a:t>
            </a:r>
            <a:r>
              <a:rPr lang="en-US" altLang="zh-CN" sz="2600" spc="-50" dirty="0"/>
              <a:t> Chinese </a:t>
            </a:r>
            <a:r>
              <a:rPr lang="en-US" altLang="zh-CN" sz="2600" spc="-50" dirty="0" smtClean="0"/>
              <a:t>cultures</a:t>
            </a:r>
            <a:endParaRPr lang="zh-CN" altLang="en-US" sz="2600" spc="-50" dirty="0"/>
          </a:p>
        </p:txBody>
      </p:sp>
      <p:sp>
        <p:nvSpPr>
          <p:cNvPr id="6" name="内容占位符 1"/>
          <p:cNvSpPr>
            <a:spLocks noGrp="1"/>
          </p:cNvSpPr>
          <p:nvPr>
            <p:ph idx="1"/>
          </p:nvPr>
        </p:nvSpPr>
        <p:spPr>
          <a:xfrm>
            <a:off x="360854" y="3297154"/>
            <a:ext cx="11485848" cy="1816908"/>
          </a:xfrm>
        </p:spPr>
        <p:txBody>
          <a:bodyPr/>
          <a:lstStyle/>
          <a:p>
            <a:pPr hangingPunct="0">
              <a:spcAft>
                <a:spcPts val="0"/>
              </a:spcAft>
            </a:pPr>
            <a:r>
              <a:rPr lang="en-US" altLang="zh-CN" sz="26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根据第一段中的</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“This is all part of a plan to connect with Chinese fans and share both American and Chinese cultures through basketball</a:t>
            </a:r>
            <a:r>
              <a:rPr lang="en-US" altLang="zh-CN" sz="26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可知，他们通过篮球分享美、中两国文化。故填</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American and Chinese cultures</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17554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nvPr>
        </p:nvGraphicFramePr>
        <p:xfrm>
          <a:off x="478582" y="826563"/>
          <a:ext cx="11305256" cy="3883152"/>
        </p:xfrm>
        <a:graphic>
          <a:graphicData uri="http://schemas.openxmlformats.org/drawingml/2006/table">
            <a:tbl>
              <a:tblPr firstRow="1" firstCol="1" bandRow="1"/>
              <a:tblGrid>
                <a:gridCol w="1872208">
                  <a:extLst>
                    <a:ext uri="{9D8B030D-6E8A-4147-A177-3AD203B41FA5}">
                      <a16:colId xmlns:a16="http://schemas.microsoft.com/office/drawing/2014/main" val="2440333351"/>
                    </a:ext>
                  </a:extLst>
                </a:gridCol>
                <a:gridCol w="9433048">
                  <a:extLst>
                    <a:ext uri="{9D8B030D-6E8A-4147-A177-3AD203B41FA5}">
                      <a16:colId xmlns:a16="http://schemas.microsoft.com/office/drawing/2014/main" val="2365567210"/>
                    </a:ext>
                  </a:extLst>
                </a:gridCol>
              </a:tblGrid>
              <a:tr h="266233">
                <a:tc gridSpan="2">
                  <a:txBody>
                    <a:bodyPr/>
                    <a:lstStyle/>
                    <a:p>
                      <a:pPr algn="ctr" hangingPunct="0">
                        <a:lnSpc>
                          <a:spcPct val="140000"/>
                        </a:lnSpc>
                        <a:spcAft>
                          <a:spcPts val="0"/>
                        </a:spcAft>
                      </a:pP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Brooklyn</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Nets</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Connect</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with</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Fans</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2390402738"/>
                  </a:ext>
                </a:extLst>
              </a:tr>
              <a:tr h="2129865">
                <a:tc>
                  <a:txBody>
                    <a:bodyPr/>
                    <a:lstStyle/>
                    <a:p>
                      <a:pPr algn="just" hangingPunct="0">
                        <a:lnSpc>
                          <a:spcPct val="140000"/>
                        </a:lnSpc>
                        <a:spcAft>
                          <a:spcPts val="0"/>
                        </a:spcAft>
                      </a:pP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Spring</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Festival</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game</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40000"/>
                        </a:lnSpc>
                        <a:spcAft>
                          <a:spcPts val="0"/>
                        </a:spcAft>
                      </a:pPr>
                      <a:r>
                        <a:rPr lang="en-US" sz="2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Nets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players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wore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game</a:t>
                      </a:r>
                      <a:r>
                        <a:rPr lang="en-US" sz="26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pPr>
                      <a:r>
                        <a:rPr lang="en-US" sz="2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600"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There</a:t>
                      </a:r>
                      <a:r>
                        <a:rPr lang="en-US" sz="2600" spc="-100" baseline="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were</a:t>
                      </a:r>
                      <a:r>
                        <a:rPr lang="en-US" sz="2600" spc="-100" baseline="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trad</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itional</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spc="-100" baseline="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performances</a:t>
                      </a:r>
                      <a:r>
                        <a:rPr lang="en-US" sz="2600"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600"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pPr>
                      <a:r>
                        <a:rPr lang="en-US" sz="2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just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about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5.</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but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also</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about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sharing</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cultures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both</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sides.</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pPr>
                      <a:r>
                        <a:rPr lang="en-US" sz="2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Sports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have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become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6.</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between</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people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from</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different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countries.</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1570" marR="215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03885335"/>
                  </a:ext>
                </a:extLst>
              </a:tr>
            </a:tbl>
          </a:graphicData>
        </a:graphic>
      </p:graphicFrame>
      <p:sp>
        <p:nvSpPr>
          <p:cNvPr id="2" name="矩形 1"/>
          <p:cNvSpPr/>
          <p:nvPr/>
        </p:nvSpPr>
        <p:spPr>
          <a:xfrm>
            <a:off x="5265614" y="1348910"/>
            <a:ext cx="3918445" cy="492443"/>
          </a:xfrm>
          <a:prstGeom prst="rect">
            <a:avLst/>
          </a:prstGeom>
        </p:spPr>
        <p:txBody>
          <a:bodyPr wrap="none">
            <a:spAutoFit/>
          </a:bodyPr>
          <a:lstStyle/>
          <a:p>
            <a:r>
              <a:rPr lang="en-US" altLang="zh-CN" sz="2600" dirty="0"/>
              <a:t>red-themed Chinese shirts</a:t>
            </a:r>
            <a:endParaRPr lang="zh-CN" altLang="en-US" sz="2600" dirty="0"/>
          </a:p>
        </p:txBody>
      </p:sp>
      <p:sp>
        <p:nvSpPr>
          <p:cNvPr id="7" name="内容占位符 1"/>
          <p:cNvSpPr>
            <a:spLocks noGrp="1"/>
          </p:cNvSpPr>
          <p:nvPr>
            <p:ph idx="1"/>
          </p:nvPr>
        </p:nvSpPr>
        <p:spPr>
          <a:xfrm>
            <a:off x="360854" y="4662306"/>
            <a:ext cx="11485848" cy="1816908"/>
          </a:xfrm>
        </p:spPr>
        <p:txBody>
          <a:bodyPr/>
          <a:lstStyle/>
          <a:p>
            <a:pPr hangingPunct="0">
              <a:spcAft>
                <a:spcPts val="0"/>
              </a:spcAft>
            </a:pPr>
            <a:r>
              <a:rPr lang="en-US" altLang="zh-CN" sz="26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根据第二段中的</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the Spring Festival game, Nets players wore red-themed Chinese shirts</a:t>
            </a:r>
            <a:r>
              <a:rPr lang="en-US" altLang="zh-CN" sz="26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可知，在春节赛期间，球员身穿红色主题的中式球衣。故填</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red-themed Chinese shirts</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68015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build="p"/>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1042</TotalTime>
  <Words>993</Words>
  <Application>Microsoft Office PowerPoint</Application>
  <PresentationFormat>自定义</PresentationFormat>
  <Paragraphs>70</Paragraphs>
  <Slides>17</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17</vt:i4>
      </vt:variant>
    </vt:vector>
  </HeadingPairs>
  <TitlesOfParts>
    <vt:vector size="26"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929</cp:revision>
  <dcterms:created xsi:type="dcterms:W3CDTF">2020-11-06T05:24:00Z</dcterms:created>
  <dcterms:modified xsi:type="dcterms:W3CDTF">2025-09-13T09:58:27Z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